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Accordion Black" charset="1" panose="00000500000000000000"/>
      <p:regular r:id="rId17"/>
    </p:embeddedFont>
    <p:embeddedFont>
      <p:font typeface="The Seasons"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i1-T8RXQ.mp4>
</file>

<file path=ppt/media/image1.jpeg>
</file>

<file path=ppt/media/image10.png>
</file>

<file path=ppt/media/image11.jpeg>
</file>

<file path=ppt/media/image12.png>
</file>

<file path=ppt/media/image13.svg>
</file>

<file path=ppt/media/image14.jpeg>
</file>

<file path=ppt/media/image15.jpeg>
</file>

<file path=ppt/media/image2.png>
</file>

<file path=ppt/media/image3.sv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9.jpeg" Type="http://schemas.openxmlformats.org/officeDocument/2006/relationships/image"/><Relationship Id="rId6"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1.jpe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4.jpeg" Type="http://schemas.openxmlformats.org/officeDocument/2006/relationships/image"/><Relationship Id="rId6" Target="../media/image15.jpeg" Type="http://schemas.openxmlformats.org/officeDocument/2006/relationships/image"/><Relationship Id="rId7" Target="../media/VAGi1-T8RXQ.mp4" Type="http://schemas.openxmlformats.org/officeDocument/2006/relationships/video"/><Relationship Id="rId8" Target="../media/VAGi1-T8RXQ.mp4" Type="http://schemas.microsoft.com/office/2007/relationships/media"/></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7196507" y="-3836450"/>
            <a:ext cx="14777046" cy="15720261"/>
          </a:xfrm>
          <a:custGeom>
            <a:avLst/>
            <a:gdLst/>
            <a:ahLst/>
            <a:cxnLst/>
            <a:rect r="r" b="b" t="t" l="l"/>
            <a:pathLst>
              <a:path h="15720261" w="14777046">
                <a:moveTo>
                  <a:pt x="0" y="0"/>
                </a:moveTo>
                <a:lnTo>
                  <a:pt x="14777046" y="0"/>
                </a:lnTo>
                <a:lnTo>
                  <a:pt x="14777046" y="15720261"/>
                </a:lnTo>
                <a:lnTo>
                  <a:pt x="0" y="15720261"/>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917431" y="1950848"/>
            <a:ext cx="7835983" cy="8336152"/>
          </a:xfrm>
          <a:custGeom>
            <a:avLst/>
            <a:gdLst/>
            <a:ahLst/>
            <a:cxnLst/>
            <a:rect r="r" b="b" t="t" l="l"/>
            <a:pathLst>
              <a:path h="8336152" w="7835983">
                <a:moveTo>
                  <a:pt x="0" y="0"/>
                </a:moveTo>
                <a:lnTo>
                  <a:pt x="7835983" y="0"/>
                </a:lnTo>
                <a:lnTo>
                  <a:pt x="7835983" y="8336152"/>
                </a:lnTo>
                <a:lnTo>
                  <a:pt x="0" y="83361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788554"/>
            <a:ext cx="469746" cy="469746"/>
            <a:chOff x="0" y="0"/>
            <a:chExt cx="123719" cy="123719"/>
          </a:xfrm>
        </p:grpSpPr>
        <p:sp>
          <p:nvSpPr>
            <p:cNvPr name="Freeform 6" id="6"/>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7" id="7"/>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771982" y="8788554"/>
            <a:ext cx="469746" cy="469746"/>
            <a:chOff x="0" y="0"/>
            <a:chExt cx="123719" cy="123719"/>
          </a:xfrm>
        </p:grpSpPr>
        <p:sp>
          <p:nvSpPr>
            <p:cNvPr name="Freeform 9" id="9"/>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10" id="10"/>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2515265" y="8788554"/>
            <a:ext cx="469746" cy="469746"/>
            <a:chOff x="0" y="0"/>
            <a:chExt cx="123719" cy="123719"/>
          </a:xfrm>
        </p:grpSpPr>
        <p:sp>
          <p:nvSpPr>
            <p:cNvPr name="Freeform 12" id="12"/>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3" id="13"/>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1263573" y="413210"/>
            <a:ext cx="14996429" cy="1537638"/>
          </a:xfrm>
          <a:prstGeom prst="rect">
            <a:avLst/>
          </a:prstGeom>
        </p:spPr>
        <p:txBody>
          <a:bodyPr anchor="t" rtlCol="false" tIns="0" lIns="0" bIns="0" rIns="0">
            <a:spAutoFit/>
          </a:bodyPr>
          <a:lstStyle/>
          <a:p>
            <a:pPr algn="l">
              <a:lnSpc>
                <a:spcPts val="11323"/>
              </a:lnSpc>
              <a:spcBef>
                <a:spcPct val="0"/>
              </a:spcBef>
            </a:pPr>
            <a:r>
              <a:rPr lang="en-US" sz="8088">
                <a:solidFill>
                  <a:srgbClr val="000000"/>
                </a:solidFill>
                <a:latin typeface="Accordion Black"/>
                <a:ea typeface="Accordion Black"/>
                <a:cs typeface="Accordion Black"/>
                <a:sym typeface="Accordion Black"/>
              </a:rPr>
              <a:t>MICROPROCESSORS GROUP 3 </a:t>
            </a:r>
          </a:p>
        </p:txBody>
      </p:sp>
      <p:sp>
        <p:nvSpPr>
          <p:cNvPr name="AutoShape 15" id="15"/>
          <p:cNvSpPr/>
          <p:nvPr/>
        </p:nvSpPr>
        <p:spPr>
          <a:xfrm>
            <a:off x="5532009" y="2321030"/>
            <a:ext cx="4852780" cy="0"/>
          </a:xfrm>
          <a:prstGeom prst="line">
            <a:avLst/>
          </a:prstGeom>
          <a:ln cap="rnd" w="76200">
            <a:solidFill>
              <a:srgbClr val="000000"/>
            </a:solidFill>
            <a:prstDash val="solid"/>
            <a:headEnd type="none" len="sm" w="sm"/>
            <a:tailEnd type="none" len="sm" w="sm"/>
          </a:ln>
        </p:spPr>
      </p:sp>
      <p:sp>
        <p:nvSpPr>
          <p:cNvPr name="TextBox 16" id="16"/>
          <p:cNvSpPr txBox="true"/>
          <p:nvPr/>
        </p:nvSpPr>
        <p:spPr>
          <a:xfrm rot="0">
            <a:off x="1771982" y="2606780"/>
            <a:ext cx="12575597" cy="8442325"/>
          </a:xfrm>
          <a:prstGeom prst="rect">
            <a:avLst/>
          </a:prstGeom>
        </p:spPr>
        <p:txBody>
          <a:bodyPr anchor="t" rtlCol="false" tIns="0" lIns="0" bIns="0" rIns="0">
            <a:spAutoFit/>
          </a:bodyPr>
          <a:lstStyle/>
          <a:p>
            <a:pPr algn="ctr">
              <a:lnSpc>
                <a:spcPts val="5599"/>
              </a:lnSpc>
            </a:pPr>
            <a:r>
              <a:rPr lang="en-US" sz="3999">
                <a:solidFill>
                  <a:srgbClr val="000000"/>
                </a:solidFill>
                <a:latin typeface="The Seasons"/>
                <a:ea typeface="The Seasons"/>
                <a:cs typeface="The Seasons"/>
                <a:sym typeface="The Seasons"/>
              </a:rPr>
              <a:t>ADARKWA-YIADOM Nana Kwesi</a:t>
            </a:r>
          </a:p>
          <a:p>
            <a:pPr algn="ctr">
              <a:lnSpc>
                <a:spcPts val="5599"/>
              </a:lnSpc>
            </a:pPr>
            <a:r>
              <a:rPr lang="en-US" sz="3999">
                <a:solidFill>
                  <a:srgbClr val="000000"/>
                </a:solidFill>
                <a:latin typeface="The Seasons"/>
                <a:ea typeface="The Seasons"/>
                <a:cs typeface="The Seasons"/>
                <a:sym typeface="The Seasons"/>
              </a:rPr>
              <a:t>ADZEWODAH Prince Samson Kodzo</a:t>
            </a:r>
          </a:p>
          <a:p>
            <a:pPr algn="ctr">
              <a:lnSpc>
                <a:spcPts val="5599"/>
              </a:lnSpc>
            </a:pPr>
            <a:r>
              <a:rPr lang="en-US" sz="3999">
                <a:solidFill>
                  <a:srgbClr val="000000"/>
                </a:solidFill>
                <a:latin typeface="The Seasons"/>
                <a:ea typeface="The Seasons"/>
                <a:cs typeface="The Seasons"/>
                <a:sym typeface="The Seasons"/>
              </a:rPr>
              <a:t>Ampadu Richmond Nana Kwesi</a:t>
            </a:r>
          </a:p>
          <a:p>
            <a:pPr algn="ctr">
              <a:lnSpc>
                <a:spcPts val="5599"/>
              </a:lnSpc>
            </a:pPr>
            <a:r>
              <a:rPr lang="en-US" sz="3999">
                <a:solidFill>
                  <a:srgbClr val="000000"/>
                </a:solidFill>
                <a:latin typeface="The Seasons"/>
                <a:ea typeface="The Seasons"/>
                <a:cs typeface="The Seasons"/>
                <a:sym typeface="The Seasons"/>
              </a:rPr>
              <a:t>ADDAI Samuel</a:t>
            </a:r>
          </a:p>
          <a:p>
            <a:pPr algn="ctr">
              <a:lnSpc>
                <a:spcPts val="5599"/>
              </a:lnSpc>
            </a:pPr>
            <a:r>
              <a:rPr lang="en-US" sz="3999">
                <a:solidFill>
                  <a:srgbClr val="000000"/>
                </a:solidFill>
                <a:latin typeface="The Seasons"/>
                <a:ea typeface="The Seasons"/>
                <a:cs typeface="The Seasons"/>
                <a:sym typeface="The Seasons"/>
              </a:rPr>
              <a:t>AGANGMIKRE Azotegangre</a:t>
            </a:r>
          </a:p>
          <a:p>
            <a:pPr algn="ctr">
              <a:lnSpc>
                <a:spcPts val="5599"/>
              </a:lnSpc>
            </a:pPr>
            <a:r>
              <a:rPr lang="en-US" sz="3999">
                <a:solidFill>
                  <a:srgbClr val="000000"/>
                </a:solidFill>
                <a:latin typeface="The Seasons"/>
                <a:ea typeface="The Seasons"/>
                <a:cs typeface="The Seasons"/>
                <a:sym typeface="The Seasons"/>
              </a:rPr>
              <a:t>ANABA Nailah Asomalis</a:t>
            </a:r>
          </a:p>
          <a:p>
            <a:pPr algn="ctr">
              <a:lnSpc>
                <a:spcPts val="5599"/>
              </a:lnSpc>
            </a:pPr>
            <a:r>
              <a:rPr lang="en-US" sz="3999">
                <a:solidFill>
                  <a:srgbClr val="000000"/>
                </a:solidFill>
                <a:latin typeface="The Seasons"/>
                <a:ea typeface="The Seasons"/>
                <a:cs typeface="The Seasons"/>
                <a:sym typeface="The Seasons"/>
              </a:rPr>
              <a:t>ADDY-NETTEY Ian James</a:t>
            </a:r>
          </a:p>
          <a:p>
            <a:pPr algn="ctr">
              <a:lnSpc>
                <a:spcPts val="5599"/>
              </a:lnSpc>
            </a:pPr>
            <a:r>
              <a:rPr lang="en-US" sz="3999">
                <a:solidFill>
                  <a:srgbClr val="000000"/>
                </a:solidFill>
                <a:latin typeface="The Seasons"/>
                <a:ea typeface="The Seasons"/>
                <a:cs typeface="The Seasons"/>
                <a:sym typeface="The Seasons"/>
              </a:rPr>
              <a:t>AGBEMOR Dzifa Aku</a:t>
            </a:r>
          </a:p>
          <a:p>
            <a:pPr algn="ctr">
              <a:lnSpc>
                <a:spcPts val="5599"/>
              </a:lnSpc>
            </a:pPr>
            <a:r>
              <a:rPr lang="en-US" sz="3999">
                <a:solidFill>
                  <a:srgbClr val="000000"/>
                </a:solidFill>
                <a:latin typeface="The Seasons"/>
                <a:ea typeface="The Seasons"/>
                <a:cs typeface="The Seasons"/>
                <a:sym typeface="The Seasons"/>
              </a:rPr>
              <a:t>ANNAN Christabel Afedzie</a:t>
            </a:r>
          </a:p>
          <a:p>
            <a:pPr algn="ctr">
              <a:lnSpc>
                <a:spcPts val="5599"/>
              </a:lnSpc>
            </a:pPr>
            <a:r>
              <a:rPr lang="en-US" sz="3999">
                <a:solidFill>
                  <a:srgbClr val="000000"/>
                </a:solidFill>
                <a:latin typeface="The Seasons"/>
                <a:ea typeface="The Seasons"/>
                <a:cs typeface="The Seasons"/>
                <a:sym typeface="The Seasons"/>
              </a:rPr>
              <a:t>ADIASE Sedem Victor</a:t>
            </a:r>
          </a:p>
          <a:p>
            <a:pPr algn="ctr">
              <a:lnSpc>
                <a:spcPts val="5599"/>
              </a:lnSpc>
            </a:pPr>
          </a:p>
          <a:p>
            <a:pPr algn="ctr">
              <a:lnSpc>
                <a:spcPts val="5599"/>
              </a:lnSpc>
              <a:spcBef>
                <a:spcPct val="0"/>
              </a:spcBef>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3695216" y="-2929365"/>
            <a:ext cx="15394984" cy="16377643"/>
          </a:xfrm>
          <a:custGeom>
            <a:avLst/>
            <a:gdLst/>
            <a:ahLst/>
            <a:cxnLst/>
            <a:rect r="r" b="b" t="t" l="l"/>
            <a:pathLst>
              <a:path h="16377643" w="15394984">
                <a:moveTo>
                  <a:pt x="0" y="0"/>
                </a:moveTo>
                <a:lnTo>
                  <a:pt x="15394985" y="0"/>
                </a:lnTo>
                <a:lnTo>
                  <a:pt x="15394985" y="16377643"/>
                </a:lnTo>
                <a:lnTo>
                  <a:pt x="0" y="16377643"/>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734260" y="2307624"/>
            <a:ext cx="7835983" cy="8336152"/>
          </a:xfrm>
          <a:custGeom>
            <a:avLst/>
            <a:gdLst/>
            <a:ahLst/>
            <a:cxnLst/>
            <a:rect r="r" b="b" t="t" l="l"/>
            <a:pathLst>
              <a:path h="8336152" w="7835983">
                <a:moveTo>
                  <a:pt x="0" y="0"/>
                </a:moveTo>
                <a:lnTo>
                  <a:pt x="7835983" y="0"/>
                </a:lnTo>
                <a:lnTo>
                  <a:pt x="7835983" y="8336152"/>
                </a:lnTo>
                <a:lnTo>
                  <a:pt x="0" y="83361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788554"/>
            <a:ext cx="469746" cy="469746"/>
            <a:chOff x="0" y="0"/>
            <a:chExt cx="123719" cy="123719"/>
          </a:xfrm>
        </p:grpSpPr>
        <p:sp>
          <p:nvSpPr>
            <p:cNvPr name="Freeform 6" id="6"/>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7" id="7"/>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771982" y="8788554"/>
            <a:ext cx="469746" cy="469746"/>
            <a:chOff x="0" y="0"/>
            <a:chExt cx="123719" cy="123719"/>
          </a:xfrm>
        </p:grpSpPr>
        <p:sp>
          <p:nvSpPr>
            <p:cNvPr name="Freeform 9" id="9"/>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10" id="10"/>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2515265" y="8788554"/>
            <a:ext cx="469746" cy="469746"/>
            <a:chOff x="0" y="0"/>
            <a:chExt cx="123719" cy="123719"/>
          </a:xfrm>
        </p:grpSpPr>
        <p:sp>
          <p:nvSpPr>
            <p:cNvPr name="Freeform 12" id="12"/>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3" id="13"/>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459496" y="986627"/>
            <a:ext cx="9705560" cy="2194318"/>
          </a:xfrm>
          <a:prstGeom prst="rect">
            <a:avLst/>
          </a:prstGeom>
        </p:spPr>
        <p:txBody>
          <a:bodyPr anchor="t" rtlCol="false" tIns="0" lIns="0" bIns="0" rIns="0">
            <a:spAutoFit/>
          </a:bodyPr>
          <a:lstStyle/>
          <a:p>
            <a:pPr algn="l">
              <a:lnSpc>
                <a:spcPts val="16113"/>
              </a:lnSpc>
              <a:spcBef>
                <a:spcPct val="0"/>
              </a:spcBef>
            </a:pPr>
            <a:r>
              <a:rPr lang="en-US" sz="11509">
                <a:solidFill>
                  <a:srgbClr val="000000"/>
                </a:solidFill>
                <a:latin typeface="Accordion Black"/>
                <a:ea typeface="Accordion Black"/>
                <a:cs typeface="Accordion Black"/>
                <a:sym typeface="Accordion Black"/>
              </a:rPr>
              <a:t>CONCLUSION</a:t>
            </a:r>
          </a:p>
        </p:txBody>
      </p:sp>
      <p:sp>
        <p:nvSpPr>
          <p:cNvPr name="AutoShape 15" id="15"/>
          <p:cNvSpPr/>
          <p:nvPr/>
        </p:nvSpPr>
        <p:spPr>
          <a:xfrm>
            <a:off x="1028700" y="3515063"/>
            <a:ext cx="4852780" cy="0"/>
          </a:xfrm>
          <a:prstGeom prst="line">
            <a:avLst/>
          </a:prstGeom>
          <a:ln cap="rnd" w="76200">
            <a:solidFill>
              <a:srgbClr val="000000"/>
            </a:solidFill>
            <a:prstDash val="solid"/>
            <a:headEnd type="none" len="sm" w="sm"/>
            <a:tailEnd type="none" len="sm" w="sm"/>
          </a:ln>
        </p:spPr>
      </p:sp>
      <p:sp>
        <p:nvSpPr>
          <p:cNvPr name="TextBox 16" id="16"/>
          <p:cNvSpPr txBox="true"/>
          <p:nvPr/>
        </p:nvSpPr>
        <p:spPr>
          <a:xfrm rot="0">
            <a:off x="0" y="4181813"/>
            <a:ext cx="12173460" cy="4715190"/>
          </a:xfrm>
          <a:prstGeom prst="rect">
            <a:avLst/>
          </a:prstGeom>
        </p:spPr>
        <p:txBody>
          <a:bodyPr anchor="t" rtlCol="false" tIns="0" lIns="0" bIns="0" rIns="0">
            <a:spAutoFit/>
          </a:bodyPr>
          <a:lstStyle/>
          <a:p>
            <a:pPr algn="l" marL="725986" indent="-362993" lvl="1">
              <a:lnSpc>
                <a:spcPts val="4707"/>
              </a:lnSpc>
              <a:buFont typeface="Arial"/>
              <a:buChar char="•"/>
            </a:pPr>
            <a:r>
              <a:rPr lang="en-US" sz="3362">
                <a:solidFill>
                  <a:srgbClr val="000000"/>
                </a:solidFill>
                <a:latin typeface="The Seasons"/>
                <a:ea typeface="The Seasons"/>
                <a:cs typeface="The Seasons"/>
                <a:sym typeface="The Seasons"/>
              </a:rPr>
              <a:t>The intelligent headlight control system enhances nighttime road safety by dynamically adjusting brightness based on ambient lighting conditions.</a:t>
            </a:r>
          </a:p>
          <a:p>
            <a:pPr algn="l" marL="725986" indent="-362993" lvl="1">
              <a:lnSpc>
                <a:spcPts val="4707"/>
              </a:lnSpc>
              <a:buFont typeface="Arial"/>
              <a:buChar char="•"/>
            </a:pPr>
            <a:r>
              <a:rPr lang="en-US" sz="3362">
                <a:solidFill>
                  <a:srgbClr val="000000"/>
                </a:solidFill>
                <a:latin typeface="The Seasons"/>
                <a:ea typeface="The Seasons"/>
                <a:cs typeface="The Seasons"/>
                <a:sym typeface="The Seasons"/>
              </a:rPr>
              <a:t>While this project provides a simplified implementation, further testing and integration of AI and camera-based detection could significantly improve its effectiveness in real-world applications.</a:t>
            </a:r>
          </a:p>
          <a:p>
            <a:pPr algn="l">
              <a:lnSpc>
                <a:spcPts val="4707"/>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3695216" y="-2929365"/>
            <a:ext cx="15394984" cy="16377643"/>
          </a:xfrm>
          <a:custGeom>
            <a:avLst/>
            <a:gdLst/>
            <a:ahLst/>
            <a:cxnLst/>
            <a:rect r="r" b="b" t="t" l="l"/>
            <a:pathLst>
              <a:path h="16377643" w="15394984">
                <a:moveTo>
                  <a:pt x="0" y="0"/>
                </a:moveTo>
                <a:lnTo>
                  <a:pt x="15394985" y="0"/>
                </a:lnTo>
                <a:lnTo>
                  <a:pt x="15394985" y="16377643"/>
                </a:lnTo>
                <a:lnTo>
                  <a:pt x="0" y="16377643"/>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734260" y="2307624"/>
            <a:ext cx="7835983" cy="8336152"/>
          </a:xfrm>
          <a:custGeom>
            <a:avLst/>
            <a:gdLst/>
            <a:ahLst/>
            <a:cxnLst/>
            <a:rect r="r" b="b" t="t" l="l"/>
            <a:pathLst>
              <a:path h="8336152" w="7835983">
                <a:moveTo>
                  <a:pt x="0" y="0"/>
                </a:moveTo>
                <a:lnTo>
                  <a:pt x="7835983" y="0"/>
                </a:lnTo>
                <a:lnTo>
                  <a:pt x="7835983" y="8336152"/>
                </a:lnTo>
                <a:lnTo>
                  <a:pt x="0" y="83361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788554"/>
            <a:ext cx="469746" cy="469746"/>
            <a:chOff x="0" y="0"/>
            <a:chExt cx="123719" cy="123719"/>
          </a:xfrm>
        </p:grpSpPr>
        <p:sp>
          <p:nvSpPr>
            <p:cNvPr name="Freeform 6" id="6"/>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7" id="7"/>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771982" y="8788554"/>
            <a:ext cx="469746" cy="469746"/>
            <a:chOff x="0" y="0"/>
            <a:chExt cx="123719" cy="123719"/>
          </a:xfrm>
        </p:grpSpPr>
        <p:sp>
          <p:nvSpPr>
            <p:cNvPr name="Freeform 9" id="9"/>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10" id="10"/>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2515265" y="8788554"/>
            <a:ext cx="469746" cy="469746"/>
            <a:chOff x="0" y="0"/>
            <a:chExt cx="123719" cy="123719"/>
          </a:xfrm>
        </p:grpSpPr>
        <p:sp>
          <p:nvSpPr>
            <p:cNvPr name="Freeform 12" id="12"/>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3" id="13"/>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1028700" y="1859949"/>
            <a:ext cx="9705560" cy="2194318"/>
          </a:xfrm>
          <a:prstGeom prst="rect">
            <a:avLst/>
          </a:prstGeom>
        </p:spPr>
        <p:txBody>
          <a:bodyPr anchor="t" rtlCol="false" tIns="0" lIns="0" bIns="0" rIns="0">
            <a:spAutoFit/>
          </a:bodyPr>
          <a:lstStyle/>
          <a:p>
            <a:pPr algn="l">
              <a:lnSpc>
                <a:spcPts val="16113"/>
              </a:lnSpc>
              <a:spcBef>
                <a:spcPct val="0"/>
              </a:spcBef>
            </a:pPr>
            <a:r>
              <a:rPr lang="en-US" sz="11509">
                <a:solidFill>
                  <a:srgbClr val="000000"/>
                </a:solidFill>
                <a:latin typeface="Accordion Black"/>
                <a:ea typeface="Accordion Black"/>
                <a:cs typeface="Accordion Black"/>
                <a:sym typeface="Accordion Black"/>
              </a:rPr>
              <a:t>THANK YOU</a:t>
            </a:r>
          </a:p>
        </p:txBody>
      </p:sp>
      <p:sp>
        <p:nvSpPr>
          <p:cNvPr name="AutoShape 15" id="15"/>
          <p:cNvSpPr/>
          <p:nvPr/>
        </p:nvSpPr>
        <p:spPr>
          <a:xfrm>
            <a:off x="1028700" y="4756993"/>
            <a:ext cx="4852780" cy="0"/>
          </a:xfrm>
          <a:prstGeom prst="line">
            <a:avLst/>
          </a:prstGeom>
          <a:ln cap="rnd" w="76200">
            <a:solidFill>
              <a:srgbClr val="000000"/>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249849" y="-1938968"/>
            <a:ext cx="14777046" cy="15720261"/>
          </a:xfrm>
          <a:custGeom>
            <a:avLst/>
            <a:gdLst/>
            <a:ahLst/>
            <a:cxnLst/>
            <a:rect r="r" b="b" t="t" l="l"/>
            <a:pathLst>
              <a:path h="15720261" w="14777046">
                <a:moveTo>
                  <a:pt x="0" y="0"/>
                </a:moveTo>
                <a:lnTo>
                  <a:pt x="14777046" y="0"/>
                </a:lnTo>
                <a:lnTo>
                  <a:pt x="14777046" y="15720261"/>
                </a:lnTo>
                <a:lnTo>
                  <a:pt x="0" y="15720261"/>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734260" y="2307624"/>
            <a:ext cx="7835983" cy="8336152"/>
          </a:xfrm>
          <a:custGeom>
            <a:avLst/>
            <a:gdLst/>
            <a:ahLst/>
            <a:cxnLst/>
            <a:rect r="r" b="b" t="t" l="l"/>
            <a:pathLst>
              <a:path h="8336152" w="7835983">
                <a:moveTo>
                  <a:pt x="0" y="0"/>
                </a:moveTo>
                <a:lnTo>
                  <a:pt x="7835983" y="0"/>
                </a:lnTo>
                <a:lnTo>
                  <a:pt x="7835983" y="8336152"/>
                </a:lnTo>
                <a:lnTo>
                  <a:pt x="0" y="83361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788554"/>
            <a:ext cx="469746" cy="469746"/>
            <a:chOff x="0" y="0"/>
            <a:chExt cx="123719" cy="123719"/>
          </a:xfrm>
        </p:grpSpPr>
        <p:sp>
          <p:nvSpPr>
            <p:cNvPr name="Freeform 6" id="6"/>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7" id="7"/>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771982" y="8788554"/>
            <a:ext cx="469746" cy="469746"/>
            <a:chOff x="0" y="0"/>
            <a:chExt cx="123719" cy="123719"/>
          </a:xfrm>
        </p:grpSpPr>
        <p:sp>
          <p:nvSpPr>
            <p:cNvPr name="Freeform 9" id="9"/>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10" id="10"/>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2515265" y="8788554"/>
            <a:ext cx="469746" cy="469746"/>
            <a:chOff x="0" y="0"/>
            <a:chExt cx="123719" cy="123719"/>
          </a:xfrm>
        </p:grpSpPr>
        <p:sp>
          <p:nvSpPr>
            <p:cNvPr name="Freeform 12" id="12"/>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3" id="13"/>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AutoShape 14" id="14"/>
          <p:cNvSpPr/>
          <p:nvPr/>
        </p:nvSpPr>
        <p:spPr>
          <a:xfrm>
            <a:off x="5414086" y="3525553"/>
            <a:ext cx="4852780" cy="0"/>
          </a:xfrm>
          <a:prstGeom prst="line">
            <a:avLst/>
          </a:prstGeom>
          <a:ln cap="rnd" w="76200">
            <a:solidFill>
              <a:srgbClr val="000000"/>
            </a:solidFill>
            <a:prstDash val="solid"/>
            <a:headEnd type="none" len="sm" w="sm"/>
            <a:tailEnd type="none" len="sm" w="sm"/>
          </a:ln>
        </p:spPr>
      </p:sp>
      <p:sp>
        <p:nvSpPr>
          <p:cNvPr name="TextBox 15" id="15"/>
          <p:cNvSpPr txBox="true"/>
          <p:nvPr/>
        </p:nvSpPr>
        <p:spPr>
          <a:xfrm rot="0">
            <a:off x="-658190" y="3763678"/>
            <a:ext cx="16997332" cy="6156325"/>
          </a:xfrm>
          <a:prstGeom prst="rect">
            <a:avLst/>
          </a:prstGeom>
        </p:spPr>
        <p:txBody>
          <a:bodyPr anchor="t" rtlCol="false" tIns="0" lIns="0" bIns="0" rIns="0">
            <a:spAutoFit/>
          </a:bodyPr>
          <a:lstStyle/>
          <a:p>
            <a:pPr algn="l">
              <a:lnSpc>
                <a:spcPts val="9799"/>
              </a:lnSpc>
            </a:pPr>
            <a:r>
              <a:rPr lang="en-US" sz="6999">
                <a:solidFill>
                  <a:srgbClr val="000000"/>
                </a:solidFill>
                <a:latin typeface="The Seasons"/>
                <a:ea typeface="The Seasons"/>
                <a:cs typeface="The Seasons"/>
                <a:sym typeface="The Seasons"/>
              </a:rPr>
              <a:t>                            Introduction</a:t>
            </a:r>
          </a:p>
          <a:p>
            <a:pPr algn="ctr">
              <a:lnSpc>
                <a:spcPts val="9799"/>
              </a:lnSpc>
            </a:pPr>
            <a:r>
              <a:rPr lang="en-US" sz="6999">
                <a:solidFill>
                  <a:srgbClr val="000000"/>
                </a:solidFill>
                <a:latin typeface="The Seasons"/>
                <a:ea typeface="The Seasons"/>
                <a:cs typeface="The Seasons"/>
                <a:sym typeface="The Seasons"/>
              </a:rPr>
              <a:t>Methodology</a:t>
            </a:r>
          </a:p>
          <a:p>
            <a:pPr algn="ctr">
              <a:lnSpc>
                <a:spcPts val="9799"/>
              </a:lnSpc>
            </a:pPr>
            <a:r>
              <a:rPr lang="en-US" sz="6999">
                <a:solidFill>
                  <a:srgbClr val="000000"/>
                </a:solidFill>
                <a:latin typeface="The Seasons"/>
                <a:ea typeface="The Seasons"/>
                <a:cs typeface="The Seasons"/>
                <a:sym typeface="The Seasons"/>
              </a:rPr>
              <a:t>Demonstration/Simulation</a:t>
            </a:r>
          </a:p>
          <a:p>
            <a:pPr algn="ctr">
              <a:lnSpc>
                <a:spcPts val="9799"/>
              </a:lnSpc>
            </a:pPr>
            <a:r>
              <a:rPr lang="en-US" sz="6999">
                <a:solidFill>
                  <a:srgbClr val="000000"/>
                </a:solidFill>
                <a:latin typeface="The Seasons"/>
                <a:ea typeface="The Seasons"/>
                <a:cs typeface="The Seasons"/>
                <a:sym typeface="The Seasons"/>
              </a:rPr>
              <a:t>Conclusion</a:t>
            </a:r>
          </a:p>
          <a:p>
            <a:pPr algn="ctr">
              <a:lnSpc>
                <a:spcPts val="9799"/>
              </a:lnSpc>
              <a:spcBef>
                <a:spcPct val="0"/>
              </a:spcBef>
            </a:pPr>
          </a:p>
        </p:txBody>
      </p:sp>
      <p:sp>
        <p:nvSpPr>
          <p:cNvPr name="Freeform 16" id="16"/>
          <p:cNvSpPr/>
          <p:nvPr/>
        </p:nvSpPr>
        <p:spPr>
          <a:xfrm flipH="false" flipV="false" rot="3422148">
            <a:off x="3841725" y="5043673"/>
            <a:ext cx="1361438" cy="384606"/>
          </a:xfrm>
          <a:custGeom>
            <a:avLst/>
            <a:gdLst/>
            <a:ahLst/>
            <a:cxnLst/>
            <a:rect r="r" b="b" t="t" l="l"/>
            <a:pathLst>
              <a:path h="384606" w="1361438">
                <a:moveTo>
                  <a:pt x="0" y="0"/>
                </a:moveTo>
                <a:lnTo>
                  <a:pt x="1361438" y="0"/>
                </a:lnTo>
                <a:lnTo>
                  <a:pt x="1361438" y="384606"/>
                </a:lnTo>
                <a:lnTo>
                  <a:pt x="0" y="38460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true" rot="3038151">
            <a:off x="10543182" y="5965015"/>
            <a:ext cx="1182292" cy="333997"/>
          </a:xfrm>
          <a:custGeom>
            <a:avLst/>
            <a:gdLst/>
            <a:ahLst/>
            <a:cxnLst/>
            <a:rect r="r" b="b" t="t" l="l"/>
            <a:pathLst>
              <a:path h="333997" w="1182292">
                <a:moveTo>
                  <a:pt x="0" y="333998"/>
                </a:moveTo>
                <a:lnTo>
                  <a:pt x="1182292" y="333998"/>
                </a:lnTo>
                <a:lnTo>
                  <a:pt x="1182292" y="0"/>
                </a:lnTo>
                <a:lnTo>
                  <a:pt x="0" y="0"/>
                </a:lnTo>
                <a:lnTo>
                  <a:pt x="0" y="333998"/>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2700000">
            <a:off x="4190065" y="7725967"/>
            <a:ext cx="1283805" cy="362675"/>
          </a:xfrm>
          <a:custGeom>
            <a:avLst/>
            <a:gdLst/>
            <a:ahLst/>
            <a:cxnLst/>
            <a:rect r="r" b="b" t="t" l="l"/>
            <a:pathLst>
              <a:path h="362675" w="1283805">
                <a:moveTo>
                  <a:pt x="0" y="0"/>
                </a:moveTo>
                <a:lnTo>
                  <a:pt x="1283805" y="0"/>
                </a:lnTo>
                <a:lnTo>
                  <a:pt x="1283805" y="362674"/>
                </a:lnTo>
                <a:lnTo>
                  <a:pt x="0" y="3626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9" id="19"/>
          <p:cNvSpPr txBox="true"/>
          <p:nvPr/>
        </p:nvSpPr>
        <p:spPr>
          <a:xfrm rot="0">
            <a:off x="1028700" y="1443397"/>
            <a:ext cx="13623552" cy="1701255"/>
          </a:xfrm>
          <a:prstGeom prst="rect">
            <a:avLst/>
          </a:prstGeom>
        </p:spPr>
        <p:txBody>
          <a:bodyPr anchor="t" rtlCol="false" tIns="0" lIns="0" bIns="0" rIns="0">
            <a:spAutoFit/>
          </a:bodyPr>
          <a:lstStyle/>
          <a:p>
            <a:pPr algn="l">
              <a:lnSpc>
                <a:spcPts val="12443"/>
              </a:lnSpc>
              <a:spcBef>
                <a:spcPct val="0"/>
              </a:spcBef>
            </a:pPr>
            <a:r>
              <a:rPr lang="en-US" sz="8887">
                <a:solidFill>
                  <a:srgbClr val="000000"/>
                </a:solidFill>
                <a:latin typeface="Accordion Black"/>
                <a:ea typeface="Accordion Black"/>
                <a:cs typeface="Accordion Black"/>
                <a:sym typeface="Accordion Black"/>
              </a:rPr>
              <a:t>TABLE OF CONTENTS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028700" y="8788554"/>
            <a:ext cx="469746" cy="469746"/>
            <a:chOff x="0" y="0"/>
            <a:chExt cx="123719" cy="123719"/>
          </a:xfrm>
        </p:grpSpPr>
        <p:sp>
          <p:nvSpPr>
            <p:cNvPr name="Freeform 4" id="4"/>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5" id="5"/>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771982" y="8788554"/>
            <a:ext cx="469746" cy="469746"/>
            <a:chOff x="0" y="0"/>
            <a:chExt cx="123719" cy="123719"/>
          </a:xfrm>
        </p:grpSpPr>
        <p:sp>
          <p:nvSpPr>
            <p:cNvPr name="Freeform 7" id="7"/>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8" id="8"/>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2515265" y="8788554"/>
            <a:ext cx="469746" cy="469746"/>
            <a:chOff x="0" y="0"/>
            <a:chExt cx="123719" cy="123719"/>
          </a:xfrm>
        </p:grpSpPr>
        <p:sp>
          <p:nvSpPr>
            <p:cNvPr name="Freeform 10" id="10"/>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1" id="11"/>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AutoShape 12" id="12"/>
          <p:cNvSpPr/>
          <p:nvPr/>
        </p:nvSpPr>
        <p:spPr>
          <a:xfrm>
            <a:off x="620355" y="2382171"/>
            <a:ext cx="4852780" cy="0"/>
          </a:xfrm>
          <a:prstGeom prst="line">
            <a:avLst/>
          </a:prstGeom>
          <a:ln cap="rnd" w="76200">
            <a:solidFill>
              <a:srgbClr val="000000"/>
            </a:solidFill>
            <a:prstDash val="solid"/>
            <a:headEnd type="none" len="sm" w="sm"/>
            <a:tailEnd type="none" len="sm" w="sm"/>
          </a:ln>
        </p:spPr>
      </p:sp>
      <p:sp>
        <p:nvSpPr>
          <p:cNvPr name="Freeform 13" id="13"/>
          <p:cNvSpPr/>
          <p:nvPr/>
        </p:nvSpPr>
        <p:spPr>
          <a:xfrm flipH="false" flipV="false" rot="0">
            <a:off x="-9525" y="-1023511"/>
            <a:ext cx="19707253" cy="14260646"/>
          </a:xfrm>
          <a:custGeom>
            <a:avLst/>
            <a:gdLst/>
            <a:ahLst/>
            <a:cxnLst/>
            <a:rect r="r" b="b" t="t" l="l"/>
            <a:pathLst>
              <a:path h="14260646" w="19707253">
                <a:moveTo>
                  <a:pt x="0" y="0"/>
                </a:moveTo>
                <a:lnTo>
                  <a:pt x="19707253" y="0"/>
                </a:lnTo>
                <a:lnTo>
                  <a:pt x="19707253" y="14260646"/>
                </a:lnTo>
                <a:lnTo>
                  <a:pt x="0" y="14260646"/>
                </a:lnTo>
                <a:lnTo>
                  <a:pt x="0" y="0"/>
                </a:lnTo>
                <a:close/>
              </a:path>
            </a:pathLst>
          </a:custGeom>
          <a:blipFill>
            <a:blip r:embed="rId3"/>
            <a:stretch>
              <a:fillRect l="-2126" t="-1026" r="-8715" b="-1026"/>
            </a:stretch>
          </a:blipFill>
        </p:spPr>
      </p:sp>
      <p:sp>
        <p:nvSpPr>
          <p:cNvPr name="TextBox 14" id="14"/>
          <p:cNvSpPr txBox="true"/>
          <p:nvPr/>
        </p:nvSpPr>
        <p:spPr>
          <a:xfrm rot="0">
            <a:off x="620355" y="2435677"/>
            <a:ext cx="11137205" cy="7521275"/>
          </a:xfrm>
          <a:prstGeom prst="rect">
            <a:avLst/>
          </a:prstGeom>
        </p:spPr>
        <p:txBody>
          <a:bodyPr anchor="t" rtlCol="false" tIns="0" lIns="0" bIns="0" rIns="0">
            <a:spAutoFit/>
          </a:bodyPr>
          <a:lstStyle/>
          <a:p>
            <a:pPr algn="l" marL="839160" indent="-419580" lvl="1">
              <a:lnSpc>
                <a:spcPts val="5441"/>
              </a:lnSpc>
              <a:buFont typeface="Arial"/>
              <a:buChar char="•"/>
            </a:pPr>
            <a:r>
              <a:rPr lang="en-US" sz="3886">
                <a:solidFill>
                  <a:srgbClr val="FFFFFF"/>
                </a:solidFill>
                <a:latin typeface="The Seasons"/>
                <a:ea typeface="The Seasons"/>
                <a:cs typeface="The Seasons"/>
                <a:sym typeface="The Seasons"/>
              </a:rPr>
              <a:t>Many drivers struggle with road safety and visibility at night due to conventional headlights that do not adapt to changing light conditions, leading to glare and accidents.</a:t>
            </a:r>
          </a:p>
          <a:p>
            <a:pPr algn="l" marL="839160" indent="-419580" lvl="1">
              <a:lnSpc>
                <a:spcPts val="5441"/>
              </a:lnSpc>
              <a:buFont typeface="Arial"/>
              <a:buChar char="•"/>
            </a:pPr>
            <a:r>
              <a:rPr lang="en-US" sz="3886">
                <a:solidFill>
                  <a:srgbClr val="FFFFFF"/>
                </a:solidFill>
                <a:latin typeface="The Seasons"/>
                <a:ea typeface="The Seasons"/>
                <a:cs typeface="The Seasons"/>
                <a:sym typeface="The Seasons"/>
              </a:rPr>
              <a:t> Studies show that nighttime accidents account for half of all fatal crashes in the U.S., with glare from high beams responsible for 12–15% of them. </a:t>
            </a:r>
          </a:p>
          <a:p>
            <a:pPr algn="l" marL="839160" indent="-419580" lvl="1">
              <a:lnSpc>
                <a:spcPts val="5441"/>
              </a:lnSpc>
              <a:buFont typeface="Arial"/>
              <a:buChar char="•"/>
            </a:pPr>
            <a:r>
              <a:rPr lang="en-US" sz="3886">
                <a:solidFill>
                  <a:srgbClr val="FFFFFF"/>
                </a:solidFill>
                <a:latin typeface="The Seasons"/>
                <a:ea typeface="The Seasons"/>
                <a:cs typeface="The Seasons"/>
                <a:sym typeface="The Seasons"/>
              </a:rPr>
              <a:t>In Ghana, most accidents occur between 18:00 and 22:00 GMT due to poor visibility.</a:t>
            </a:r>
          </a:p>
          <a:p>
            <a:pPr algn="ctr">
              <a:lnSpc>
                <a:spcPts val="5441"/>
              </a:lnSpc>
              <a:spcBef>
                <a:spcPct val="0"/>
              </a:spcBef>
            </a:pPr>
          </a:p>
        </p:txBody>
      </p:sp>
      <p:sp>
        <p:nvSpPr>
          <p:cNvPr name="TextBox 15" id="15"/>
          <p:cNvSpPr txBox="true"/>
          <p:nvPr/>
        </p:nvSpPr>
        <p:spPr>
          <a:xfrm rot="0">
            <a:off x="1263573" y="146848"/>
            <a:ext cx="14482962" cy="1891665"/>
          </a:xfrm>
          <a:prstGeom prst="rect">
            <a:avLst/>
          </a:prstGeom>
        </p:spPr>
        <p:txBody>
          <a:bodyPr anchor="t" rtlCol="false" tIns="0" lIns="0" bIns="0" rIns="0">
            <a:spAutoFit/>
          </a:bodyPr>
          <a:lstStyle/>
          <a:p>
            <a:pPr algn="l">
              <a:lnSpc>
                <a:spcPts val="13860"/>
              </a:lnSpc>
              <a:spcBef>
                <a:spcPct val="0"/>
              </a:spcBef>
            </a:pPr>
            <a:r>
              <a:rPr lang="en-US" sz="9900">
                <a:solidFill>
                  <a:srgbClr val="FFFFFF"/>
                </a:solidFill>
                <a:latin typeface="Accordion Black"/>
                <a:ea typeface="Accordion Black"/>
                <a:cs typeface="Accordion Black"/>
                <a:sym typeface="Accordion Black"/>
              </a:rPr>
              <a:t>PROBLEM STATEMENT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931368" y="5143500"/>
            <a:ext cx="5784284" cy="6153493"/>
          </a:xfrm>
          <a:custGeom>
            <a:avLst/>
            <a:gdLst/>
            <a:ahLst/>
            <a:cxnLst/>
            <a:rect r="r" b="b" t="t" l="l"/>
            <a:pathLst>
              <a:path h="6153493" w="5784284">
                <a:moveTo>
                  <a:pt x="0" y="0"/>
                </a:moveTo>
                <a:lnTo>
                  <a:pt x="5784283" y="0"/>
                </a:lnTo>
                <a:lnTo>
                  <a:pt x="5784283" y="6153493"/>
                </a:lnTo>
                <a:lnTo>
                  <a:pt x="0" y="61534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8700" y="8788554"/>
            <a:ext cx="469746" cy="469746"/>
            <a:chOff x="0" y="0"/>
            <a:chExt cx="123719" cy="123719"/>
          </a:xfrm>
        </p:grpSpPr>
        <p:sp>
          <p:nvSpPr>
            <p:cNvPr name="Freeform 4" id="4"/>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5" id="5"/>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771982" y="8788554"/>
            <a:ext cx="469746" cy="469746"/>
            <a:chOff x="0" y="0"/>
            <a:chExt cx="123719" cy="123719"/>
          </a:xfrm>
        </p:grpSpPr>
        <p:sp>
          <p:nvSpPr>
            <p:cNvPr name="Freeform 7" id="7"/>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8" id="8"/>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2515265" y="8788554"/>
            <a:ext cx="469746" cy="469746"/>
            <a:chOff x="0" y="0"/>
            <a:chExt cx="123719" cy="123719"/>
          </a:xfrm>
        </p:grpSpPr>
        <p:sp>
          <p:nvSpPr>
            <p:cNvPr name="Freeform 10" id="10"/>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1" id="11"/>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276705" y="771525"/>
            <a:ext cx="12654663" cy="1249230"/>
          </a:xfrm>
          <a:prstGeom prst="rect">
            <a:avLst/>
          </a:prstGeom>
        </p:spPr>
        <p:txBody>
          <a:bodyPr anchor="t" rtlCol="false" tIns="0" lIns="0" bIns="0" rIns="0">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METHODOLOGY (OVERVIEW)</a:t>
            </a:r>
          </a:p>
        </p:txBody>
      </p:sp>
      <p:sp>
        <p:nvSpPr>
          <p:cNvPr name="Freeform 13" id="13"/>
          <p:cNvSpPr/>
          <p:nvPr/>
        </p:nvSpPr>
        <p:spPr>
          <a:xfrm flipH="false" flipV="false" rot="0">
            <a:off x="9942406" y="2832044"/>
            <a:ext cx="8070175" cy="4146053"/>
          </a:xfrm>
          <a:custGeom>
            <a:avLst/>
            <a:gdLst/>
            <a:ahLst/>
            <a:cxnLst/>
            <a:rect r="r" b="b" t="t" l="l"/>
            <a:pathLst>
              <a:path h="4146053" w="8070175">
                <a:moveTo>
                  <a:pt x="0" y="0"/>
                </a:moveTo>
                <a:lnTo>
                  <a:pt x="8070175" y="0"/>
                </a:lnTo>
                <a:lnTo>
                  <a:pt x="8070175" y="4146052"/>
                </a:lnTo>
                <a:lnTo>
                  <a:pt x="0" y="4146052"/>
                </a:lnTo>
                <a:lnTo>
                  <a:pt x="0" y="0"/>
                </a:lnTo>
                <a:close/>
              </a:path>
            </a:pathLst>
          </a:custGeom>
          <a:blipFill>
            <a:blip r:embed="rId4"/>
            <a:stretch>
              <a:fillRect l="0" t="0" r="0" b="0"/>
            </a:stretch>
          </a:blipFill>
        </p:spPr>
      </p:sp>
      <p:sp>
        <p:nvSpPr>
          <p:cNvPr name="TextBox 14" id="14"/>
          <p:cNvSpPr txBox="true"/>
          <p:nvPr/>
        </p:nvSpPr>
        <p:spPr>
          <a:xfrm rot="0">
            <a:off x="147989" y="2581121"/>
            <a:ext cx="9518046" cy="5417996"/>
          </a:xfrm>
          <a:prstGeom prst="rect">
            <a:avLst/>
          </a:prstGeom>
        </p:spPr>
        <p:txBody>
          <a:bodyPr anchor="t" rtlCol="false" tIns="0" lIns="0" bIns="0" rIns="0">
            <a:spAutoFit/>
          </a:bodyPr>
          <a:lstStyle/>
          <a:p>
            <a:pPr algn="just">
              <a:lnSpc>
                <a:spcPts val="4295"/>
              </a:lnSpc>
              <a:spcBef>
                <a:spcPct val="0"/>
              </a:spcBef>
            </a:pPr>
            <a:r>
              <a:rPr lang="en-US" sz="3068">
                <a:solidFill>
                  <a:srgbClr val="000000"/>
                </a:solidFill>
                <a:latin typeface="The Seasons"/>
                <a:ea typeface="The Seasons"/>
                <a:cs typeface="The Seasons"/>
                <a:sym typeface="The Seasons"/>
              </a:rPr>
              <a:t>To address this, we have developed an intelligent headlight system using Arduino Uno, which integrates LEDs and LDRs, to detect ambient light from oncoming vehicles and other light sources and adjust brightness accordingly. This project aims to design, simulate, and develop a headlight control system that:</a:t>
            </a:r>
          </a:p>
          <a:p>
            <a:pPr algn="just">
              <a:lnSpc>
                <a:spcPts val="4295"/>
              </a:lnSpc>
              <a:spcBef>
                <a:spcPct val="0"/>
              </a:spcBef>
            </a:pPr>
            <a:r>
              <a:rPr lang="en-US" sz="3068">
                <a:solidFill>
                  <a:srgbClr val="000000"/>
                </a:solidFill>
                <a:latin typeface="The Seasons"/>
                <a:ea typeface="The Seasons"/>
                <a:cs typeface="The Seasons"/>
                <a:sym typeface="The Seasons"/>
              </a:rPr>
              <a:t> 1. Reduces glare from oncoming vehicles.</a:t>
            </a:r>
          </a:p>
          <a:p>
            <a:pPr algn="just">
              <a:lnSpc>
                <a:spcPts val="4295"/>
              </a:lnSpc>
              <a:spcBef>
                <a:spcPct val="0"/>
              </a:spcBef>
            </a:pPr>
            <a:r>
              <a:rPr lang="en-US" sz="3068">
                <a:solidFill>
                  <a:srgbClr val="000000"/>
                </a:solidFill>
                <a:latin typeface="The Seasons"/>
                <a:ea typeface="The Seasons"/>
                <a:cs typeface="The Seasons"/>
                <a:sym typeface="The Seasons"/>
              </a:rPr>
              <a:t> 2. Adapts to ambient light changes.</a:t>
            </a:r>
          </a:p>
          <a:p>
            <a:pPr algn="just">
              <a:lnSpc>
                <a:spcPts val="4295"/>
              </a:lnSpc>
              <a:spcBef>
                <a:spcPct val="0"/>
              </a:spcBef>
            </a:pPr>
            <a:r>
              <a:rPr lang="en-US" sz="3068">
                <a:solidFill>
                  <a:srgbClr val="000000"/>
                </a:solidFill>
                <a:latin typeface="The Seasons"/>
                <a:ea typeface="The Seasons"/>
                <a:cs typeface="The Seasons"/>
                <a:sym typeface="The Seasons"/>
              </a:rPr>
              <a:t> 3. Enhances road visibility and nighttime safety.</a:t>
            </a:r>
          </a:p>
          <a:p>
            <a:pPr algn="just">
              <a:lnSpc>
                <a:spcPts val="4295"/>
              </a:lnSpc>
              <a:spcBef>
                <a:spcPct val="0"/>
              </a:spcBef>
            </a:pPr>
            <a:r>
              <a:rPr lang="en-US" sz="3068">
                <a:solidFill>
                  <a:srgbClr val="000000"/>
                </a:solidFill>
                <a:latin typeface="The Seasons"/>
                <a:ea typeface="The Seasons"/>
                <a:cs typeface="The Seasons"/>
                <a:sym typeface="The Seasons"/>
              </a:rPr>
              <a:t>4. Reduce nighttime accidents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3023491" y="5332449"/>
            <a:ext cx="5784284" cy="6153493"/>
          </a:xfrm>
          <a:custGeom>
            <a:avLst/>
            <a:gdLst/>
            <a:ahLst/>
            <a:cxnLst/>
            <a:rect r="r" b="b" t="t" l="l"/>
            <a:pathLst>
              <a:path h="6153493" w="5784284">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28700" y="8788554"/>
            <a:ext cx="469746" cy="469746"/>
            <a:chOff x="0" y="0"/>
            <a:chExt cx="123719" cy="123719"/>
          </a:xfrm>
        </p:grpSpPr>
        <p:sp>
          <p:nvSpPr>
            <p:cNvPr name="Freeform 5" id="5"/>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6" id="6"/>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771982" y="8788554"/>
            <a:ext cx="469746" cy="469746"/>
            <a:chOff x="0" y="0"/>
            <a:chExt cx="123719" cy="123719"/>
          </a:xfrm>
        </p:grpSpPr>
        <p:sp>
          <p:nvSpPr>
            <p:cNvPr name="Freeform 8" id="8"/>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9" id="9"/>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2515265" y="8788554"/>
            <a:ext cx="469746" cy="469746"/>
            <a:chOff x="0" y="0"/>
            <a:chExt cx="123719" cy="123719"/>
          </a:xfrm>
        </p:grpSpPr>
        <p:sp>
          <p:nvSpPr>
            <p:cNvPr name="Freeform 11" id="11"/>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2" id="12"/>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Freeform 13" id="13"/>
          <p:cNvSpPr/>
          <p:nvPr/>
        </p:nvSpPr>
        <p:spPr>
          <a:xfrm flipH="false" flipV="false" rot="0">
            <a:off x="3818008" y="2020755"/>
            <a:ext cx="6885921" cy="6858187"/>
          </a:xfrm>
          <a:custGeom>
            <a:avLst/>
            <a:gdLst/>
            <a:ahLst/>
            <a:cxnLst/>
            <a:rect r="r" b="b" t="t" l="l"/>
            <a:pathLst>
              <a:path h="6858187" w="6885921">
                <a:moveTo>
                  <a:pt x="0" y="0"/>
                </a:moveTo>
                <a:lnTo>
                  <a:pt x="6885921" y="0"/>
                </a:lnTo>
                <a:lnTo>
                  <a:pt x="6885921" y="6858187"/>
                </a:lnTo>
                <a:lnTo>
                  <a:pt x="0" y="6858187"/>
                </a:lnTo>
                <a:lnTo>
                  <a:pt x="0" y="0"/>
                </a:lnTo>
                <a:close/>
              </a:path>
            </a:pathLst>
          </a:custGeom>
          <a:blipFill>
            <a:blip r:embed="rId5"/>
            <a:stretch>
              <a:fillRect l="-7911" t="0" r="-4787" b="0"/>
            </a:stretch>
          </a:blipFill>
        </p:spPr>
      </p:sp>
      <p:sp>
        <p:nvSpPr>
          <p:cNvPr name="TextBox 14" id="14"/>
          <p:cNvSpPr txBox="true"/>
          <p:nvPr/>
        </p:nvSpPr>
        <p:spPr>
          <a:xfrm rot="0">
            <a:off x="1028700" y="771525"/>
            <a:ext cx="12256437" cy="1249230"/>
          </a:xfrm>
          <a:prstGeom prst="rect">
            <a:avLst/>
          </a:prstGeom>
        </p:spPr>
        <p:txBody>
          <a:bodyPr anchor="t" rtlCol="false" tIns="0" lIns="0" bIns="0" rIns="0">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METHODOLOGY(SCHEMATIC)</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6558981" y="302748"/>
            <a:ext cx="11935807" cy="12697667"/>
          </a:xfrm>
          <a:custGeom>
            <a:avLst/>
            <a:gdLst/>
            <a:ahLst/>
            <a:cxnLst/>
            <a:rect r="r" b="b" t="t" l="l"/>
            <a:pathLst>
              <a:path h="12697667" w="1193580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3023491" y="5332449"/>
            <a:ext cx="5784284" cy="6153493"/>
          </a:xfrm>
          <a:custGeom>
            <a:avLst/>
            <a:gdLst/>
            <a:ahLst/>
            <a:cxnLst/>
            <a:rect r="r" b="b" t="t" l="l"/>
            <a:pathLst>
              <a:path h="6153493" w="5784284">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788554"/>
            <a:ext cx="469746" cy="469746"/>
            <a:chOff x="0" y="0"/>
            <a:chExt cx="123719" cy="123719"/>
          </a:xfrm>
        </p:grpSpPr>
        <p:sp>
          <p:nvSpPr>
            <p:cNvPr name="Freeform 6" id="6"/>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7" id="7"/>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771982" y="8788554"/>
            <a:ext cx="469746" cy="469746"/>
            <a:chOff x="0" y="0"/>
            <a:chExt cx="123719" cy="123719"/>
          </a:xfrm>
        </p:grpSpPr>
        <p:sp>
          <p:nvSpPr>
            <p:cNvPr name="Freeform 9" id="9"/>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10" id="10"/>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2515265" y="8788554"/>
            <a:ext cx="469746" cy="469746"/>
            <a:chOff x="0" y="0"/>
            <a:chExt cx="123719" cy="123719"/>
          </a:xfrm>
        </p:grpSpPr>
        <p:sp>
          <p:nvSpPr>
            <p:cNvPr name="Freeform 12" id="12"/>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3" id="13"/>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1028700" y="2462932"/>
            <a:ext cx="12471583" cy="7582212"/>
          </a:xfrm>
          <a:custGeom>
            <a:avLst/>
            <a:gdLst/>
            <a:ahLst/>
            <a:cxnLst/>
            <a:rect r="r" b="b" t="t" l="l"/>
            <a:pathLst>
              <a:path h="7582212" w="12471583">
                <a:moveTo>
                  <a:pt x="0" y="0"/>
                </a:moveTo>
                <a:lnTo>
                  <a:pt x="12471583" y="0"/>
                </a:lnTo>
                <a:lnTo>
                  <a:pt x="12471583" y="7582213"/>
                </a:lnTo>
                <a:lnTo>
                  <a:pt x="0" y="7582213"/>
                </a:lnTo>
                <a:lnTo>
                  <a:pt x="0" y="0"/>
                </a:lnTo>
                <a:close/>
              </a:path>
            </a:pathLst>
          </a:custGeom>
          <a:blipFill>
            <a:blip r:embed="rId5"/>
            <a:stretch>
              <a:fillRect l="0" t="0" r="-1538" b="0"/>
            </a:stretch>
          </a:blipFill>
        </p:spPr>
      </p:sp>
      <p:sp>
        <p:nvSpPr>
          <p:cNvPr name="Freeform 15" id="15"/>
          <p:cNvSpPr/>
          <p:nvPr/>
        </p:nvSpPr>
        <p:spPr>
          <a:xfrm flipH="false" flipV="false" rot="0">
            <a:off x="11330928" y="1028700"/>
            <a:ext cx="5375629" cy="4114800"/>
          </a:xfrm>
          <a:custGeom>
            <a:avLst/>
            <a:gdLst/>
            <a:ahLst/>
            <a:cxnLst/>
            <a:rect r="r" b="b" t="t" l="l"/>
            <a:pathLst>
              <a:path h="4114800" w="5375629">
                <a:moveTo>
                  <a:pt x="0" y="0"/>
                </a:moveTo>
                <a:lnTo>
                  <a:pt x="5375630" y="0"/>
                </a:lnTo>
                <a:lnTo>
                  <a:pt x="5375630" y="4114800"/>
                </a:lnTo>
                <a:lnTo>
                  <a:pt x="0" y="4114800"/>
                </a:lnTo>
                <a:lnTo>
                  <a:pt x="0" y="0"/>
                </a:lnTo>
                <a:close/>
              </a:path>
            </a:pathLst>
          </a:custGeom>
          <a:blipFill>
            <a:blip r:embed="rId6"/>
            <a:stretch>
              <a:fillRect l="0" t="0" r="0" b="0"/>
            </a:stretch>
          </a:blipFill>
        </p:spPr>
      </p:sp>
      <p:sp>
        <p:nvSpPr>
          <p:cNvPr name="TextBox 16" id="16"/>
          <p:cNvSpPr txBox="true"/>
          <p:nvPr/>
        </p:nvSpPr>
        <p:spPr>
          <a:xfrm rot="0">
            <a:off x="1028700" y="771525"/>
            <a:ext cx="9491748" cy="1249230"/>
          </a:xfrm>
          <a:prstGeom prst="rect">
            <a:avLst/>
          </a:prstGeom>
        </p:spPr>
        <p:txBody>
          <a:bodyPr anchor="t" rtlCol="false" tIns="0" lIns="0" bIns="0" rIns="0">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METHODOLOGY(CODE)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7541634" y="1162569"/>
            <a:ext cx="11935807" cy="12697667"/>
          </a:xfrm>
          <a:custGeom>
            <a:avLst/>
            <a:gdLst/>
            <a:ahLst/>
            <a:cxnLst/>
            <a:rect r="r" b="b" t="t" l="l"/>
            <a:pathLst>
              <a:path h="12697667" w="1193580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3023491" y="5332449"/>
            <a:ext cx="5784284" cy="6153493"/>
          </a:xfrm>
          <a:custGeom>
            <a:avLst/>
            <a:gdLst/>
            <a:ahLst/>
            <a:cxnLst/>
            <a:rect r="r" b="b" t="t" l="l"/>
            <a:pathLst>
              <a:path h="6153493" w="5784284">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788554"/>
            <a:ext cx="469746" cy="469746"/>
            <a:chOff x="0" y="0"/>
            <a:chExt cx="123719" cy="123719"/>
          </a:xfrm>
        </p:grpSpPr>
        <p:sp>
          <p:nvSpPr>
            <p:cNvPr name="Freeform 6" id="6"/>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7" id="7"/>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771982" y="8788554"/>
            <a:ext cx="469746" cy="469746"/>
            <a:chOff x="0" y="0"/>
            <a:chExt cx="123719" cy="123719"/>
          </a:xfrm>
        </p:grpSpPr>
        <p:sp>
          <p:nvSpPr>
            <p:cNvPr name="Freeform 9" id="9"/>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10" id="10"/>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2515265" y="8788554"/>
            <a:ext cx="469746" cy="469746"/>
            <a:chOff x="0" y="0"/>
            <a:chExt cx="123719" cy="123719"/>
          </a:xfrm>
        </p:grpSpPr>
        <p:sp>
          <p:nvSpPr>
            <p:cNvPr name="Freeform 12" id="12"/>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3" id="13"/>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668243" y="2310935"/>
            <a:ext cx="11301259" cy="6187439"/>
          </a:xfrm>
          <a:custGeom>
            <a:avLst/>
            <a:gdLst/>
            <a:ahLst/>
            <a:cxnLst/>
            <a:rect r="r" b="b" t="t" l="l"/>
            <a:pathLst>
              <a:path h="6187439" w="11301259">
                <a:moveTo>
                  <a:pt x="0" y="0"/>
                </a:moveTo>
                <a:lnTo>
                  <a:pt x="11301259" y="0"/>
                </a:lnTo>
                <a:lnTo>
                  <a:pt x="11301259" y="6187439"/>
                </a:lnTo>
                <a:lnTo>
                  <a:pt x="0" y="6187439"/>
                </a:lnTo>
                <a:lnTo>
                  <a:pt x="0" y="0"/>
                </a:lnTo>
                <a:close/>
              </a:path>
            </a:pathLst>
          </a:custGeom>
          <a:blipFill>
            <a:blip r:embed="rId5"/>
            <a:stretch>
              <a:fillRect l="0" t="0" r="0" b="0"/>
            </a:stretch>
          </a:blipFill>
        </p:spPr>
      </p:sp>
      <p:sp>
        <p:nvSpPr>
          <p:cNvPr name="Freeform 15" id="15"/>
          <p:cNvSpPr/>
          <p:nvPr/>
        </p:nvSpPr>
        <p:spPr>
          <a:xfrm flipH="false" flipV="false" rot="0">
            <a:off x="10830356" y="1162569"/>
            <a:ext cx="7150565" cy="5629445"/>
          </a:xfrm>
          <a:custGeom>
            <a:avLst/>
            <a:gdLst/>
            <a:ahLst/>
            <a:cxnLst/>
            <a:rect r="r" b="b" t="t" l="l"/>
            <a:pathLst>
              <a:path h="5629445" w="7150565">
                <a:moveTo>
                  <a:pt x="0" y="0"/>
                </a:moveTo>
                <a:lnTo>
                  <a:pt x="7150565" y="0"/>
                </a:lnTo>
                <a:lnTo>
                  <a:pt x="7150565" y="5629445"/>
                </a:lnTo>
                <a:lnTo>
                  <a:pt x="0" y="562944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6" id="16"/>
          <p:cNvSpPr txBox="true"/>
          <p:nvPr/>
        </p:nvSpPr>
        <p:spPr>
          <a:xfrm rot="0">
            <a:off x="1028700" y="771525"/>
            <a:ext cx="9801656" cy="1249230"/>
          </a:xfrm>
          <a:prstGeom prst="rect">
            <a:avLst/>
          </a:prstGeom>
        </p:spPr>
        <p:txBody>
          <a:bodyPr anchor="t" rtlCol="false" tIns="0" lIns="0" bIns="0" rIns="0">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METHODOLOGY(CODE)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7541634" y="1162569"/>
            <a:ext cx="11935807" cy="12697667"/>
          </a:xfrm>
          <a:custGeom>
            <a:avLst/>
            <a:gdLst/>
            <a:ahLst/>
            <a:cxnLst/>
            <a:rect r="r" b="b" t="t" l="l"/>
            <a:pathLst>
              <a:path h="12697667" w="1193580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3023491" y="5332449"/>
            <a:ext cx="5784284" cy="6153493"/>
          </a:xfrm>
          <a:custGeom>
            <a:avLst/>
            <a:gdLst/>
            <a:ahLst/>
            <a:cxnLst/>
            <a:rect r="r" b="b" t="t" l="l"/>
            <a:pathLst>
              <a:path h="6153493" w="5784284">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788554"/>
            <a:ext cx="469746" cy="469746"/>
            <a:chOff x="0" y="0"/>
            <a:chExt cx="123719" cy="123719"/>
          </a:xfrm>
        </p:grpSpPr>
        <p:sp>
          <p:nvSpPr>
            <p:cNvPr name="Freeform 6" id="6"/>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7" id="7"/>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771982" y="8788554"/>
            <a:ext cx="469746" cy="469746"/>
            <a:chOff x="0" y="0"/>
            <a:chExt cx="123719" cy="123719"/>
          </a:xfrm>
        </p:grpSpPr>
        <p:sp>
          <p:nvSpPr>
            <p:cNvPr name="Freeform 9" id="9"/>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10" id="10"/>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2515265" y="8788554"/>
            <a:ext cx="469746" cy="469746"/>
            <a:chOff x="0" y="0"/>
            <a:chExt cx="123719" cy="123719"/>
          </a:xfrm>
        </p:grpSpPr>
        <p:sp>
          <p:nvSpPr>
            <p:cNvPr name="Freeform 12" id="12"/>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3" id="13"/>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Freeform 14" id="14"/>
          <p:cNvSpPr/>
          <p:nvPr/>
        </p:nvSpPr>
        <p:spPr>
          <a:xfrm flipH="false" flipV="false" rot="0">
            <a:off x="-450645" y="-756329"/>
            <a:ext cx="19277470" cy="11384161"/>
          </a:xfrm>
          <a:custGeom>
            <a:avLst/>
            <a:gdLst/>
            <a:ahLst/>
            <a:cxnLst/>
            <a:rect r="r" b="b" t="t" l="l"/>
            <a:pathLst>
              <a:path h="11384161" w="19277470">
                <a:moveTo>
                  <a:pt x="0" y="0"/>
                </a:moveTo>
                <a:lnTo>
                  <a:pt x="19277470" y="0"/>
                </a:lnTo>
                <a:lnTo>
                  <a:pt x="19277470" y="11384160"/>
                </a:lnTo>
                <a:lnTo>
                  <a:pt x="0" y="11384160"/>
                </a:lnTo>
                <a:lnTo>
                  <a:pt x="0" y="0"/>
                </a:lnTo>
                <a:close/>
              </a:path>
            </a:pathLst>
          </a:custGeom>
          <a:blipFill>
            <a:blip r:embed="rId5"/>
            <a:stretch>
              <a:fillRect l="0" t="-6410" r="0" b="-6410"/>
            </a:stretch>
          </a:blipFill>
        </p:spPr>
      </p:sp>
      <p:pic>
        <p:nvPicPr>
          <p:cNvPr name="Picture 15" id="15">
            <a:hlinkClick action="ppaction://media"/>
          </p:cNvPr>
          <p:cNvPicPr>
            <a:picLocks noChangeAspect="true"/>
          </p:cNvPicPr>
          <p:nvPr>
            <a:videoFile r:link="rId7"/>
            <p:extLst>
              <p:ext uri="{DAA4B4D4-6D71-4841-9C94-3DE7FCFB9230}">
                <p14:media xmlns:p14="http://schemas.microsoft.com/office/powerpoint/2010/main" r:embed="rId8"/>
              </p:ext>
            </p:extLst>
          </p:nvPr>
        </p:nvPicPr>
        <p:blipFill>
          <a:blip r:embed="rId6"/>
          <a:srcRect l="0" t="0" r="0" b="0"/>
          <a:stretch>
            <a:fillRect/>
          </a:stretch>
        </p:blipFill>
        <p:spPr>
          <a:xfrm flipH="false" flipV="false" rot="0">
            <a:off x="1720373" y="2020755"/>
            <a:ext cx="14847253" cy="7794808"/>
          </a:xfrm>
          <a:prstGeom prst="rect">
            <a:avLst/>
          </a:prstGeom>
        </p:spPr>
      </p:pic>
      <p:sp>
        <p:nvSpPr>
          <p:cNvPr name="TextBox 16" id="16"/>
          <p:cNvSpPr txBox="true"/>
          <p:nvPr/>
        </p:nvSpPr>
        <p:spPr>
          <a:xfrm rot="0">
            <a:off x="1028700" y="771525"/>
            <a:ext cx="9061837" cy="1249230"/>
          </a:xfrm>
          <a:prstGeom prst="rect">
            <a:avLst/>
          </a:prstGeom>
        </p:spPr>
        <p:txBody>
          <a:bodyPr anchor="t" rtlCol="false" tIns="0" lIns="0" bIns="0" rIns="0">
            <a:spAutoFit/>
          </a:bodyPr>
          <a:lstStyle/>
          <a:p>
            <a:pPr algn="l">
              <a:lnSpc>
                <a:spcPts val="9128"/>
              </a:lnSpc>
              <a:spcBef>
                <a:spcPct val="0"/>
              </a:spcBef>
            </a:pPr>
            <a:r>
              <a:rPr lang="en-US" sz="6520">
                <a:solidFill>
                  <a:srgbClr val="FFFFFF"/>
                </a:solidFill>
                <a:latin typeface="Accordion Black"/>
                <a:ea typeface="Accordion Black"/>
                <a:cs typeface="Accordion Black"/>
                <a:sym typeface="Accordion Black"/>
              </a:rPr>
              <a:t>SIMULATION VIDEO</a:t>
            </a:r>
          </a:p>
        </p:txBody>
      </p:sp>
    </p:spTree>
  </p:cSld>
  <p:clrMapOvr>
    <a:masterClrMapping/>
  </p:clrMapOvr>
  <p:timing>
    <p:tnLst>
      <p:par>
        <p:cTn dur="indefinite" restart="never" nodeType="tmRoot">
          <p:childTnLst>
            <p:video>
              <p:cMediaNode vol="100000">
                <p:cTn fill="hold" display="false">
                  <p:stCondLst>
                    <p:cond delay="indefinite"/>
                  </p:stCondLst>
                </p:cTn>
                <p:tgtEl>
                  <p:spTgt spid="15"/>
                </p:tgtEl>
              </p:cMediaNode>
            </p:video>
          </p:childTnLst>
        </p:cTn>
      </p:par>
    </p:tnLst>
  </p:timing>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3695216" y="-2929365"/>
            <a:ext cx="15394984" cy="16377643"/>
          </a:xfrm>
          <a:custGeom>
            <a:avLst/>
            <a:gdLst/>
            <a:ahLst/>
            <a:cxnLst/>
            <a:rect r="r" b="b" t="t" l="l"/>
            <a:pathLst>
              <a:path h="16377643" w="15394984">
                <a:moveTo>
                  <a:pt x="0" y="0"/>
                </a:moveTo>
                <a:lnTo>
                  <a:pt x="15394985" y="0"/>
                </a:lnTo>
                <a:lnTo>
                  <a:pt x="15394985" y="16377643"/>
                </a:lnTo>
                <a:lnTo>
                  <a:pt x="0" y="16377643"/>
                </a:lnTo>
                <a:lnTo>
                  <a:pt x="0" y="0"/>
                </a:lnTo>
                <a:close/>
              </a:path>
            </a:pathLst>
          </a:custGeom>
          <a:blipFill>
            <a:blip r:embed="rId3">
              <a:alphaModFix amt="25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734260" y="2307624"/>
            <a:ext cx="7835983" cy="8336152"/>
          </a:xfrm>
          <a:custGeom>
            <a:avLst/>
            <a:gdLst/>
            <a:ahLst/>
            <a:cxnLst/>
            <a:rect r="r" b="b" t="t" l="l"/>
            <a:pathLst>
              <a:path h="8336152" w="7835983">
                <a:moveTo>
                  <a:pt x="0" y="0"/>
                </a:moveTo>
                <a:lnTo>
                  <a:pt x="7835983" y="0"/>
                </a:lnTo>
                <a:lnTo>
                  <a:pt x="7835983" y="8336152"/>
                </a:lnTo>
                <a:lnTo>
                  <a:pt x="0" y="83361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028700" y="8788554"/>
            <a:ext cx="469746" cy="469746"/>
            <a:chOff x="0" y="0"/>
            <a:chExt cx="123719" cy="123719"/>
          </a:xfrm>
        </p:grpSpPr>
        <p:sp>
          <p:nvSpPr>
            <p:cNvPr name="Freeform 6" id="6"/>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000000"/>
            </a:solidFill>
          </p:spPr>
        </p:sp>
        <p:sp>
          <p:nvSpPr>
            <p:cNvPr name="TextBox 7" id="7"/>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771982" y="8788554"/>
            <a:ext cx="469746" cy="469746"/>
            <a:chOff x="0" y="0"/>
            <a:chExt cx="123719" cy="123719"/>
          </a:xfrm>
        </p:grpSpPr>
        <p:sp>
          <p:nvSpPr>
            <p:cNvPr name="Freeform 9" id="9"/>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737373"/>
            </a:solidFill>
          </p:spPr>
        </p:sp>
        <p:sp>
          <p:nvSpPr>
            <p:cNvPr name="TextBox 10" id="10"/>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2515265" y="8788554"/>
            <a:ext cx="469746" cy="469746"/>
            <a:chOff x="0" y="0"/>
            <a:chExt cx="123719" cy="123719"/>
          </a:xfrm>
        </p:grpSpPr>
        <p:sp>
          <p:nvSpPr>
            <p:cNvPr name="Freeform 12" id="12"/>
            <p:cNvSpPr/>
            <p:nvPr/>
          </p:nvSpPr>
          <p:spPr>
            <a:xfrm flipH="false" flipV="false" rot="0">
              <a:off x="0" y="0"/>
              <a:ext cx="123719" cy="123719"/>
            </a:xfrm>
            <a:custGeom>
              <a:avLst/>
              <a:gdLst/>
              <a:ahLst/>
              <a:cxnLst/>
              <a:rect r="r" b="b" t="t" l="l"/>
              <a:pathLst>
                <a:path h="123719" w="123719">
                  <a:moveTo>
                    <a:pt x="0" y="0"/>
                  </a:moveTo>
                  <a:lnTo>
                    <a:pt x="123719" y="0"/>
                  </a:lnTo>
                  <a:lnTo>
                    <a:pt x="123719" y="123719"/>
                  </a:lnTo>
                  <a:lnTo>
                    <a:pt x="0" y="123719"/>
                  </a:lnTo>
                  <a:close/>
                </a:path>
              </a:pathLst>
            </a:custGeom>
            <a:solidFill>
              <a:srgbClr val="A6A6A6"/>
            </a:solidFill>
          </p:spPr>
        </p:sp>
        <p:sp>
          <p:nvSpPr>
            <p:cNvPr name="TextBox 13" id="13"/>
            <p:cNvSpPr txBox="true"/>
            <p:nvPr/>
          </p:nvSpPr>
          <p:spPr>
            <a:xfrm>
              <a:off x="0" y="-38100"/>
              <a:ext cx="123719" cy="161819"/>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459496" y="986627"/>
            <a:ext cx="9705560" cy="2194318"/>
          </a:xfrm>
          <a:prstGeom prst="rect">
            <a:avLst/>
          </a:prstGeom>
        </p:spPr>
        <p:txBody>
          <a:bodyPr anchor="t" rtlCol="false" tIns="0" lIns="0" bIns="0" rIns="0">
            <a:spAutoFit/>
          </a:bodyPr>
          <a:lstStyle/>
          <a:p>
            <a:pPr algn="l">
              <a:lnSpc>
                <a:spcPts val="16113"/>
              </a:lnSpc>
              <a:spcBef>
                <a:spcPct val="0"/>
              </a:spcBef>
            </a:pPr>
            <a:r>
              <a:rPr lang="en-US" sz="11509">
                <a:solidFill>
                  <a:srgbClr val="000000"/>
                </a:solidFill>
                <a:latin typeface="Accordion Black"/>
                <a:ea typeface="Accordion Black"/>
                <a:cs typeface="Accordion Black"/>
                <a:sym typeface="Accordion Black"/>
              </a:rPr>
              <a:t>CHALLENGES</a:t>
            </a:r>
          </a:p>
        </p:txBody>
      </p:sp>
      <p:sp>
        <p:nvSpPr>
          <p:cNvPr name="AutoShape 15" id="15"/>
          <p:cNvSpPr/>
          <p:nvPr/>
        </p:nvSpPr>
        <p:spPr>
          <a:xfrm>
            <a:off x="1028700" y="3515063"/>
            <a:ext cx="4852780" cy="0"/>
          </a:xfrm>
          <a:prstGeom prst="line">
            <a:avLst/>
          </a:prstGeom>
          <a:ln cap="rnd" w="76200">
            <a:solidFill>
              <a:srgbClr val="000000"/>
            </a:solidFill>
            <a:prstDash val="solid"/>
            <a:headEnd type="none" len="sm" w="sm"/>
            <a:tailEnd type="none" len="sm" w="sm"/>
          </a:ln>
        </p:spPr>
      </p:sp>
      <p:sp>
        <p:nvSpPr>
          <p:cNvPr name="TextBox 16" id="16"/>
          <p:cNvSpPr txBox="true"/>
          <p:nvPr/>
        </p:nvSpPr>
        <p:spPr>
          <a:xfrm rot="0">
            <a:off x="0" y="4191338"/>
            <a:ext cx="13473578" cy="2344041"/>
          </a:xfrm>
          <a:prstGeom prst="rect">
            <a:avLst/>
          </a:prstGeom>
        </p:spPr>
        <p:txBody>
          <a:bodyPr anchor="t" rtlCol="false" tIns="0" lIns="0" bIns="0" rIns="0">
            <a:spAutoFit/>
          </a:bodyPr>
          <a:lstStyle/>
          <a:p>
            <a:pPr algn="l">
              <a:lnSpc>
                <a:spcPts val="4675"/>
              </a:lnSpc>
            </a:pPr>
            <a:r>
              <a:rPr lang="en-US" sz="3339">
                <a:solidFill>
                  <a:srgbClr val="000000"/>
                </a:solidFill>
                <a:latin typeface="The Seasons"/>
                <a:ea typeface="The Seasons"/>
                <a:cs typeface="The Seasons"/>
                <a:sym typeface="The Seasons"/>
              </a:rPr>
              <a:t>During implementation the following challenges were encountered:</a:t>
            </a:r>
          </a:p>
          <a:p>
            <a:pPr algn="l" marL="721086" indent="-360543" lvl="1">
              <a:lnSpc>
                <a:spcPts val="4675"/>
              </a:lnSpc>
              <a:buFont typeface="Arial"/>
              <a:buChar char="•"/>
            </a:pPr>
            <a:r>
              <a:rPr lang="en-US" sz="3339">
                <a:solidFill>
                  <a:srgbClr val="000000"/>
                </a:solidFill>
                <a:latin typeface="The Seasons"/>
                <a:ea typeface="The Seasons"/>
                <a:cs typeface="The Seasons"/>
                <a:sym typeface="The Seasons"/>
              </a:rPr>
              <a:t>The brightness of a single LED could not be varied so 4 LEDs were used to obtain the effect varying brightness.</a:t>
            </a:r>
          </a:p>
          <a:p>
            <a:pPr algn="l">
              <a:lnSpc>
                <a:spcPts val="4675"/>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DAGixYPX6tk</dc:identifier>
  <dcterms:modified xsi:type="dcterms:W3CDTF">2011-08-01T06:04:30Z</dcterms:modified>
  <cp:revision>1</cp:revision>
  <dc:title>Microprocessors Automatic Headlights Presentation</dc:title>
</cp:coreProperties>
</file>

<file path=docProps/thumbnail.jpeg>
</file>